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y="5143500" cx="9144000"/>
  <p:notesSz cx="6858000" cy="9144000"/>
  <p:embeddedFontLst>
    <p:embeddedFont>
      <p:font typeface="Playfair Display"/>
      <p:regular r:id="rId46"/>
      <p:bold r:id="rId47"/>
      <p:italic r:id="rId48"/>
      <p:boldItalic r:id="rId49"/>
    </p:embeddedFont>
    <p:embeddedFont>
      <p:font typeface="Lato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0BA9E6A-4AC1-4887-BE0E-FBDEB71A91E7}">
  <a:tblStyle styleId="{20BA9E6A-4AC1-4887-BE0E-FBDEB71A91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66CDAD70-6141-453B-83DA-0F9D7DCF121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8CA2ECB1-0303-40FA-ACCF-E4914C4C7CF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PlayfairDisplay-regular.fntdata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PlayfairDisplay-italic.fntdata"/><Relationship Id="rId47" Type="http://schemas.openxmlformats.org/officeDocument/2006/relationships/font" Target="fonts/PlayfairDisplay-bold.fntdata"/><Relationship Id="rId49" Type="http://schemas.openxmlformats.org/officeDocument/2006/relationships/font" Target="fonts/PlayfairDisplay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-bold.fntdata"/><Relationship Id="rId50" Type="http://schemas.openxmlformats.org/officeDocument/2006/relationships/font" Target="fonts/Lato-regular.fntdata"/><Relationship Id="rId53" Type="http://schemas.openxmlformats.org/officeDocument/2006/relationships/font" Target="fonts/Lato-boldItalic.fntdata"/><Relationship Id="rId52" Type="http://schemas.openxmlformats.org/officeDocument/2006/relationships/font" Target="fonts/Lato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d5d60bae3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d5d60bae3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5d60bae33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d5d60bae33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d5d60bae3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d5d60bae3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12a9499bc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12a9499bc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d5d60bae33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d5d60bae3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d5d60bae33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d5d60bae33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d5d60bae33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d5d60bae33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d5d60bae33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d5d60bae33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d5d60bae33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d5d60bae33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d5d60bae33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d5d60bae33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feab776e35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feab776e35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d5d60bae33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d5d60bae33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d5d60bae33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d5d60bae33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d5d60bae33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d5d60bae3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d5d60bae33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d5d60bae33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feab776e35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feab776e35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d31a32b2b7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d31a32b2b7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feab776e35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feab776e35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feab776e35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feab776e35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d5d3048ba0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d5d3048ba0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feab776e35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feab776e35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feab776e35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feab776e35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009c3b9b46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009c3b9b46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d31a32b2b7_5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d31a32b2b7_5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feab776e35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feab776e35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d5d3048ba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d5d3048ba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feab776e35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feab776e35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009c3b9b46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009c3b9b46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d5d60bae3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d5d60bae3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d31a32b2b7_5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d31a32b2b7_5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d5d3048ba0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d5d3048ba0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feab776e35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feab776e35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feab776e35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feab776e35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feab776e35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feab776e35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09c3b9b4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09c3b9b4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feab776e35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feab776e35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feab776e35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feab776e35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31a32b2b7_6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d31a32b2b7_6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93C47D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4200"/>
              <a:buNone/>
              <a:defRPr sz="4200">
                <a:solidFill>
                  <a:srgbClr val="93C47D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24.png"/><Relationship Id="rId5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5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25.png"/><Relationship Id="rId5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3.png"/><Relationship Id="rId6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Relationship Id="rId4" Type="http://schemas.openxmlformats.org/officeDocument/2006/relationships/image" Target="../media/image31.png"/><Relationship Id="rId5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jpg"/><Relationship Id="rId4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6.png"/><Relationship Id="rId4" Type="http://schemas.openxmlformats.org/officeDocument/2006/relationships/image" Target="../media/image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jpg"/><Relationship Id="rId4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Relationship Id="rId4" Type="http://schemas.openxmlformats.org/officeDocument/2006/relationships/image" Target="../media/image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png"/><Relationship Id="rId4" Type="http://schemas.openxmlformats.org/officeDocument/2006/relationships/image" Target="../media/image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Relationship Id="rId4" Type="http://schemas.openxmlformats.org/officeDocument/2006/relationships/image" Target="../media/image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096300" y="1226750"/>
            <a:ext cx="2951400" cy="16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BASIL HERB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0" lang="en" sz="15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Bio-Automated System with Intelligent Lighting Hydroponics for Enhanced Rapid Bloom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5</a:t>
            </a:r>
            <a:endParaRPr/>
          </a:p>
        </p:txBody>
      </p:sp>
      <p:pic>
        <p:nvPicPr>
          <p:cNvPr id="61" name="Google Shape;61;p13" title="Public Domain Clip Art Image | Illustration of a green leaf | ID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3775" y="898513"/>
            <a:ext cx="1633251" cy="2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 title="Public Domain Clip Art Image | Illustration of a green leaf | ID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226975" y="898513"/>
            <a:ext cx="1633251" cy="231007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 flipH="1" rot="452">
            <a:off x="6863695" y="4073533"/>
            <a:ext cx="2280300" cy="1069800"/>
          </a:xfrm>
          <a:prstGeom prst="rtTriangle">
            <a:avLst/>
          </a:prstGeom>
          <a:solidFill>
            <a:srgbClr val="93C47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" name="Google Shape;64;p13"/>
          <p:cNvSpPr/>
          <p:nvPr/>
        </p:nvSpPr>
        <p:spPr>
          <a:xfrm rot="-452">
            <a:off x="-5" y="4073533"/>
            <a:ext cx="2280300" cy="1069800"/>
          </a:xfrm>
          <a:prstGeom prst="rtTriangle">
            <a:avLst/>
          </a:prstGeom>
          <a:solidFill>
            <a:srgbClr val="93C47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5" name="Google Shape;65;p13" title="Public Domain Clip Art Image | Illustration of a green leaf | ID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226975" y="-165663"/>
            <a:ext cx="1633251" cy="2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 title="Public Domain Clip Art Image | Illustration of a green leaf | ID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6283775" y="-165662"/>
            <a:ext cx="1633251" cy="2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 title="Public Domain Clip Art Image | Illustration of a green leaf | ID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6283925" y="1979300"/>
            <a:ext cx="1633251" cy="2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 title="Public Domain Clip Art Image | Illustration of a green leaf | ID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226975" y="1979300"/>
            <a:ext cx="1633251" cy="2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 title="Public Domain Clip Art Image | Illustration of a green leaf | ID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3925" y="3053138"/>
            <a:ext cx="1633251" cy="23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 title="Public Domain Clip Art Image | Illustration of a green leaf | ID ..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226975" y="3053138"/>
            <a:ext cx="1633251" cy="23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2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>
            <p:ph type="title"/>
          </p:nvPr>
        </p:nvSpPr>
        <p:spPr>
          <a:xfrm>
            <a:off x="-105350" y="-182800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Hardware Design</a:t>
            </a:r>
            <a:endParaRPr sz="3600"/>
          </a:p>
        </p:txBody>
      </p:sp>
      <p:pic>
        <p:nvPicPr>
          <p:cNvPr id="157" name="Google Shape;157;p22"/>
          <p:cNvPicPr preferRelativeResize="0"/>
          <p:nvPr/>
        </p:nvPicPr>
        <p:blipFill rotWithShape="1">
          <a:blip r:embed="rId4">
            <a:alphaModFix/>
          </a:blip>
          <a:srcRect b="0" l="-7230" r="7229" t="0"/>
          <a:stretch/>
        </p:blipFill>
        <p:spPr>
          <a:xfrm>
            <a:off x="775125" y="676325"/>
            <a:ext cx="3166415" cy="423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400" y="228600"/>
            <a:ext cx="3291676" cy="442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3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4" name="Google Shape;164;p23"/>
          <p:cNvSpPr txBox="1"/>
          <p:nvPr>
            <p:ph type="title"/>
          </p:nvPr>
        </p:nvSpPr>
        <p:spPr>
          <a:xfrm>
            <a:off x="-105350" y="-182800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Hardware Design</a:t>
            </a:r>
            <a:endParaRPr sz="3600"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625" y="593900"/>
            <a:ext cx="3299549" cy="434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9175" y="97175"/>
            <a:ext cx="3543549" cy="472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4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/>
          <p:nvPr>
            <p:ph type="title"/>
          </p:nvPr>
        </p:nvSpPr>
        <p:spPr>
          <a:xfrm>
            <a:off x="-105350" y="-182800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Hardware Design</a:t>
            </a:r>
            <a:endParaRPr sz="3600"/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2324" y="530075"/>
            <a:ext cx="3339350" cy="447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-284250" y="-87575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SCHEMATICS</a:t>
            </a:r>
            <a:endParaRPr sz="3600"/>
          </a:p>
        </p:txBody>
      </p:sp>
      <p:pic>
        <p:nvPicPr>
          <p:cNvPr id="179" name="Google Shape;179;p25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7800" y="59900"/>
            <a:ext cx="4673199" cy="502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/>
          <p:nvPr>
            <p:ph type="title"/>
          </p:nvPr>
        </p:nvSpPr>
        <p:spPr>
          <a:xfrm>
            <a:off x="-295600" y="-97150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SCHEMATICS</a:t>
            </a:r>
            <a:endParaRPr sz="3600"/>
          </a:p>
        </p:txBody>
      </p:sp>
      <p:pic>
        <p:nvPicPr>
          <p:cNvPr id="186" name="Google Shape;186;p26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5" y="754550"/>
            <a:ext cx="5109876" cy="316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6650" y="148000"/>
            <a:ext cx="4045199" cy="3984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type="title"/>
          </p:nvPr>
        </p:nvSpPr>
        <p:spPr>
          <a:xfrm>
            <a:off x="-295600" y="-97150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SCHEMATICS</a:t>
            </a:r>
            <a:endParaRPr sz="3600"/>
          </a:p>
        </p:txBody>
      </p:sp>
      <p:pic>
        <p:nvPicPr>
          <p:cNvPr id="194" name="Google Shape;194;p27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26975"/>
            <a:ext cx="4926650" cy="241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6400" y="152400"/>
            <a:ext cx="4045199" cy="398487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7"/>
          <p:cNvSpPr txBox="1"/>
          <p:nvPr>
            <p:ph idx="1" type="subTitle"/>
          </p:nvPr>
        </p:nvSpPr>
        <p:spPr>
          <a:xfrm>
            <a:off x="119850" y="679550"/>
            <a:ext cx="3121800" cy="18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3194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Voltage Regulators</a:t>
            </a:r>
            <a:endParaRPr/>
          </a:p>
          <a:p>
            <a:pPr indent="-33194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5V Primary load</a:t>
            </a:r>
            <a:endParaRPr/>
          </a:p>
          <a:p>
            <a:pPr indent="-331946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Artificial sunlight = 2.6A</a:t>
            </a:r>
            <a:endParaRPr/>
          </a:p>
          <a:p>
            <a:pPr indent="-331946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Water Pump = 0.96A</a:t>
            </a:r>
            <a:endParaRPr/>
          </a:p>
          <a:p>
            <a:pPr indent="-331946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3.3V Primary load</a:t>
            </a:r>
            <a:endParaRPr/>
          </a:p>
          <a:p>
            <a:pPr indent="-331946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MCU = 0.24A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>
            <p:ph type="title"/>
          </p:nvPr>
        </p:nvSpPr>
        <p:spPr>
          <a:xfrm>
            <a:off x="-295600" y="-97150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SCHEMATICS</a:t>
            </a:r>
            <a:endParaRPr sz="3600"/>
          </a:p>
        </p:txBody>
      </p:sp>
      <p:pic>
        <p:nvPicPr>
          <p:cNvPr id="203" name="Google Shape;203;p28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0475" y="98525"/>
            <a:ext cx="4045199" cy="398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600" y="679550"/>
            <a:ext cx="4697876" cy="4437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/>
          <p:nvPr>
            <p:ph type="title"/>
          </p:nvPr>
        </p:nvSpPr>
        <p:spPr>
          <a:xfrm>
            <a:off x="-295600" y="-97150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SCHEMATICS</a:t>
            </a:r>
            <a:endParaRPr sz="3600"/>
          </a:p>
        </p:txBody>
      </p:sp>
      <p:pic>
        <p:nvPicPr>
          <p:cNvPr id="211" name="Google Shape;211;p29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500" y="679550"/>
            <a:ext cx="4968250" cy="4522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4755" y="97650"/>
            <a:ext cx="3974265" cy="39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>
            <p:ph type="title"/>
          </p:nvPr>
        </p:nvSpPr>
        <p:spPr>
          <a:xfrm>
            <a:off x="-295600" y="-97150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SCHEMATICS</a:t>
            </a:r>
            <a:endParaRPr sz="3600"/>
          </a:p>
        </p:txBody>
      </p:sp>
      <p:pic>
        <p:nvPicPr>
          <p:cNvPr id="219" name="Google Shape;219;p30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500" y="679550"/>
            <a:ext cx="4968226" cy="452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4730" y="86700"/>
            <a:ext cx="3974265" cy="39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title"/>
          </p:nvPr>
        </p:nvSpPr>
        <p:spPr>
          <a:xfrm>
            <a:off x="-295600" y="-97150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SCHEMATICS</a:t>
            </a:r>
            <a:endParaRPr sz="3600"/>
          </a:p>
        </p:txBody>
      </p:sp>
      <p:pic>
        <p:nvPicPr>
          <p:cNvPr id="227" name="Google Shape;227;p31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500" y="679550"/>
            <a:ext cx="4822424" cy="438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2855" y="108575"/>
            <a:ext cx="3974265" cy="39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Intros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536900" y="3618850"/>
            <a:ext cx="18621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Droid Sans"/>
                <a:ea typeface="Droid Sans"/>
                <a:cs typeface="Droid Sans"/>
                <a:sym typeface="Droid Sans"/>
              </a:rPr>
              <a:t>Casey O'Donahoe</a:t>
            </a:r>
            <a:endParaRPr sz="15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2684875" y="3618850"/>
            <a:ext cx="1744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Droid Sans"/>
                <a:ea typeface="Droid Sans"/>
                <a:cs typeface="Droid Sans"/>
                <a:sym typeface="Droid Sans"/>
              </a:rPr>
              <a:t>Logan Voiselle</a:t>
            </a:r>
            <a:endParaRPr sz="15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4714925" y="3618850"/>
            <a:ext cx="1744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Droid Sans"/>
                <a:ea typeface="Droid Sans"/>
                <a:cs typeface="Droid Sans"/>
                <a:sym typeface="Droid Sans"/>
              </a:rPr>
              <a:t>Justin Boyd</a:t>
            </a:r>
            <a:endParaRPr sz="15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6744975" y="3618850"/>
            <a:ext cx="1744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Droid Sans"/>
                <a:ea typeface="Droid Sans"/>
                <a:cs typeface="Droid Sans"/>
                <a:sym typeface="Droid Sans"/>
              </a:rPr>
              <a:t>Justin Press</a:t>
            </a:r>
            <a:endParaRPr sz="15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536913" y="3922525"/>
            <a:ext cx="18621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Droid Sans"/>
                <a:ea typeface="Droid Sans"/>
                <a:cs typeface="Droid Sans"/>
                <a:sym typeface="Droid Sans"/>
              </a:rPr>
              <a:t>Computer Engineer</a:t>
            </a:r>
            <a:endParaRPr b="1" sz="12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2684863" y="3922525"/>
            <a:ext cx="1744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Droid Sans"/>
                <a:ea typeface="Droid Sans"/>
                <a:cs typeface="Droid Sans"/>
                <a:sym typeface="Droid Sans"/>
              </a:rPr>
              <a:t>Computer Engineer</a:t>
            </a:r>
            <a:endParaRPr b="1" sz="12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4773888" y="3922525"/>
            <a:ext cx="1744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Droid Sans"/>
                <a:ea typeface="Droid Sans"/>
                <a:cs typeface="Droid Sans"/>
                <a:sym typeface="Droid Sans"/>
              </a:rPr>
              <a:t>Electrical Engineer</a:t>
            </a:r>
            <a:endParaRPr b="1" sz="120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6744963" y="3922525"/>
            <a:ext cx="1744200" cy="3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Droid Sans"/>
                <a:ea typeface="Droid Sans"/>
                <a:cs typeface="Droid Sans"/>
                <a:sym typeface="Droid Sans"/>
              </a:rPr>
              <a:t>Optical Engineer</a:t>
            </a:r>
            <a:endParaRPr b="1" sz="1200"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4975" y="1699647"/>
            <a:ext cx="1744200" cy="1744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875" y="1699650"/>
            <a:ext cx="1744200" cy="1744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 rotWithShape="1">
          <a:blip r:embed="rId5">
            <a:alphaModFix/>
          </a:blip>
          <a:srcRect b="54752" l="47469" r="32799" t="7211"/>
          <a:stretch/>
        </p:blipFill>
        <p:spPr>
          <a:xfrm>
            <a:off x="2684875" y="1699650"/>
            <a:ext cx="1676400" cy="1744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 rotWithShape="1">
          <a:blip r:embed="rId6">
            <a:alphaModFix/>
          </a:blip>
          <a:srcRect b="8554" l="0" r="0" t="8554"/>
          <a:stretch/>
        </p:blipFill>
        <p:spPr>
          <a:xfrm>
            <a:off x="4773900" y="1717350"/>
            <a:ext cx="1676400" cy="174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8" name="Google Shape;88;p14"/>
          <p:cNvSpPr/>
          <p:nvPr/>
        </p:nvSpPr>
        <p:spPr>
          <a:xfrm>
            <a:off x="2694600" y="1017450"/>
            <a:ext cx="3754800" cy="822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/>
          <p:nvPr>
            <p:ph type="title"/>
          </p:nvPr>
        </p:nvSpPr>
        <p:spPr>
          <a:xfrm>
            <a:off x="-295600" y="-97150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SCHEMATICS</a:t>
            </a:r>
            <a:endParaRPr sz="3600"/>
          </a:p>
        </p:txBody>
      </p:sp>
      <p:pic>
        <p:nvPicPr>
          <p:cNvPr id="235" name="Google Shape;235;p32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6" name="Google Shape;23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375" y="1258250"/>
            <a:ext cx="4728925" cy="323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7300" y="109350"/>
            <a:ext cx="4222113" cy="415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"/>
          <p:cNvSpPr txBox="1"/>
          <p:nvPr>
            <p:ph type="title"/>
          </p:nvPr>
        </p:nvSpPr>
        <p:spPr>
          <a:xfrm>
            <a:off x="-295600" y="-97150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SCHEMATICS</a:t>
            </a:r>
            <a:endParaRPr sz="3600"/>
          </a:p>
        </p:txBody>
      </p:sp>
      <p:pic>
        <p:nvPicPr>
          <p:cNvPr id="243" name="Google Shape;243;p33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4" name="Google Shape;24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75" y="867000"/>
            <a:ext cx="4871101" cy="3837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6775" y="142225"/>
            <a:ext cx="4045199" cy="3984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/>
          <p:nvPr>
            <p:ph type="title"/>
          </p:nvPr>
        </p:nvSpPr>
        <p:spPr>
          <a:xfrm>
            <a:off x="0" y="-122525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PCB Main Layout</a:t>
            </a:r>
            <a:endParaRPr sz="3600"/>
          </a:p>
        </p:txBody>
      </p:sp>
      <p:pic>
        <p:nvPicPr>
          <p:cNvPr id="251" name="Google Shape;251;p34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2" name="Google Shape;25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900" y="654163"/>
            <a:ext cx="3897600" cy="3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700" y="657663"/>
            <a:ext cx="3897601" cy="3908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5"/>
          <p:cNvSpPr txBox="1"/>
          <p:nvPr>
            <p:ph type="title"/>
          </p:nvPr>
        </p:nvSpPr>
        <p:spPr>
          <a:xfrm>
            <a:off x="0" y="-122525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PCB Aux Layout</a:t>
            </a:r>
            <a:endParaRPr sz="3600"/>
          </a:p>
        </p:txBody>
      </p:sp>
      <p:pic>
        <p:nvPicPr>
          <p:cNvPr id="259" name="Google Shape;259;p35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0" name="Google Shape;26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350" y="614250"/>
            <a:ext cx="3915000" cy="3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0175" y="614250"/>
            <a:ext cx="3716297" cy="39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Microcontroller</a:t>
            </a:r>
            <a:r>
              <a:rPr lang="en">
                <a:solidFill>
                  <a:srgbClr val="93C47D"/>
                </a:solidFill>
              </a:rPr>
              <a:t> Selection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267" name="Google Shape;267;p36"/>
          <p:cNvSpPr/>
          <p:nvPr/>
        </p:nvSpPr>
        <p:spPr>
          <a:xfrm flipH="1" rot="-10799543">
            <a:off x="-5" y="146"/>
            <a:ext cx="2258100" cy="1069800"/>
          </a:xfrm>
          <a:prstGeom prst="rtTriangle">
            <a:avLst/>
          </a:prstGeom>
          <a:solidFill>
            <a:srgbClr val="93C47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p36"/>
          <p:cNvSpPr/>
          <p:nvPr/>
        </p:nvSpPr>
        <p:spPr>
          <a:xfrm flipH="1" rot="452">
            <a:off x="6863695" y="4073533"/>
            <a:ext cx="2280300" cy="1069800"/>
          </a:xfrm>
          <a:prstGeom prst="rtTriangle">
            <a:avLst/>
          </a:prstGeom>
          <a:solidFill>
            <a:srgbClr val="93C47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69" name="Google Shape;269;p36"/>
          <p:cNvGraphicFramePr/>
          <p:nvPr/>
        </p:nvGraphicFramePr>
        <p:xfrm>
          <a:off x="512825" y="1143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{66CDAD70-6141-453B-83DA-0F9D7DCF1211}</a:tableStyleId>
              </a:tblPr>
              <a:tblGrid>
                <a:gridCol w="928425"/>
                <a:gridCol w="1108250"/>
                <a:gridCol w="1210875"/>
                <a:gridCol w="1237350"/>
                <a:gridCol w="1470150"/>
              </a:tblGrid>
              <a:tr h="525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Arduino MKR 1000</a:t>
                      </a:r>
                      <a:endParaRPr sz="11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ESP32-WROOM-32</a:t>
                      </a:r>
                      <a:endParaRPr sz="11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ESP32-WROVER</a:t>
                      </a:r>
                      <a:endParaRPr sz="11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ESP32-S2</a:t>
                      </a:r>
                      <a:endParaRPr sz="11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573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Processor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1GHz single-core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Dual-core 240 MHz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Dual-core 240 MHz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Single-core 240 MHz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RAM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32 KB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520 KB SRAM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520 KB SRAM + 4 MB PSRAM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320 KB SRAM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Wi-Fi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Bluetooth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Yes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No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GPIO Pins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26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26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32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Power Consumption</a:t>
                      </a:r>
                      <a:endParaRPr sz="10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0.231-1.056W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0.528-1.056W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0.528-1.056W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0.429-1.056W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7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Price</a:t>
                      </a:r>
                      <a:endParaRPr sz="10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5$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3$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7$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4$</a:t>
                      </a:r>
                      <a:endParaRPr sz="1200"/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70" name="Google Shape;270;p36"/>
          <p:cNvSpPr txBox="1"/>
          <p:nvPr/>
        </p:nvSpPr>
        <p:spPr>
          <a:xfrm>
            <a:off x="6791025" y="1070100"/>
            <a:ext cx="1967400" cy="39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Needs for MCU</a:t>
            </a:r>
            <a:endParaRPr b="1"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- Bluetooth or wifi capabilities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- Reliable and Powerful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- Low energy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- Plenty of pins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1" name="Google Shape;271;p36"/>
          <p:cNvPicPr preferRelativeResize="0"/>
          <p:nvPr/>
        </p:nvPicPr>
        <p:blipFill rotWithShape="1">
          <a:blip r:embed="rId3">
            <a:alphaModFix/>
          </a:blip>
          <a:srcRect b="54752" l="47469" r="32799" t="7211"/>
          <a:stretch/>
        </p:blipFill>
        <p:spPr>
          <a:xfrm>
            <a:off x="8218400" y="4222225"/>
            <a:ext cx="885300" cy="921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Humidity/Temperature Sensor Selection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277" name="Google Shape;277;p37"/>
          <p:cNvSpPr/>
          <p:nvPr/>
        </p:nvSpPr>
        <p:spPr>
          <a:xfrm flipH="1" rot="-10799543">
            <a:off x="-5" y="146"/>
            <a:ext cx="2258100" cy="1069800"/>
          </a:xfrm>
          <a:prstGeom prst="rtTriangle">
            <a:avLst/>
          </a:prstGeom>
          <a:solidFill>
            <a:srgbClr val="93C47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8" name="Google Shape;278;p37"/>
          <p:cNvSpPr/>
          <p:nvPr/>
        </p:nvSpPr>
        <p:spPr>
          <a:xfrm flipH="1" rot="452">
            <a:off x="6863695" y="4073533"/>
            <a:ext cx="2280300" cy="1069800"/>
          </a:xfrm>
          <a:prstGeom prst="rtTriangle">
            <a:avLst/>
          </a:prstGeom>
          <a:solidFill>
            <a:srgbClr val="93C47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79" name="Google Shape;279;p37"/>
          <p:cNvGraphicFramePr/>
          <p:nvPr/>
        </p:nvGraphicFramePr>
        <p:xfrm>
          <a:off x="129025" y="1070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{8CA2ECB1-0303-40FA-ACCF-E4914C4C7CF5}</a:tableStyleId>
              </a:tblPr>
              <a:tblGrid>
                <a:gridCol w="950800"/>
                <a:gridCol w="942800"/>
                <a:gridCol w="942800"/>
                <a:gridCol w="942800"/>
                <a:gridCol w="1260175"/>
              </a:tblGrid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 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SHT31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BME280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Si7021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DHT11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Accuracy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±2%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±3%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±2%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±5%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Operating Voltage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2.4V - 5.5V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1.8V - 3.6V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1.9V - 3.6V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3V - 5.5V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Sampling Rate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2 Hz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1 Hz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0.5 Hz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1 Hz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Interface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I2C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I2C/SPI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I2C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Single-wire digital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Response Time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&lt; 8 seconds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&lt; 1 second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&lt; 10 seconds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&lt; 6 seconds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Price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6$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4.5$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5$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3$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80" name="Google Shape;280;p37"/>
          <p:cNvPicPr preferRelativeResize="0"/>
          <p:nvPr/>
        </p:nvPicPr>
        <p:blipFill rotWithShape="1">
          <a:blip r:embed="rId3">
            <a:alphaModFix/>
          </a:blip>
          <a:srcRect b="54752" l="47469" r="32799" t="7211"/>
          <a:stretch/>
        </p:blipFill>
        <p:spPr>
          <a:xfrm>
            <a:off x="8218400" y="4222225"/>
            <a:ext cx="885300" cy="921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1" name="Google Shape;281;p37"/>
          <p:cNvSpPr txBox="1"/>
          <p:nvPr/>
        </p:nvSpPr>
        <p:spPr>
          <a:xfrm>
            <a:off x="5511800" y="1078938"/>
            <a:ext cx="2706600" cy="29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Reasons for Selection:</a:t>
            </a: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- Fit all our design constraints and engineering requirements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- Our group members had multiple of this sensor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PH Selection</a:t>
            </a:r>
            <a:endParaRPr>
              <a:solidFill>
                <a:srgbClr val="93C47D"/>
              </a:solidFill>
            </a:endParaRPr>
          </a:p>
        </p:txBody>
      </p:sp>
      <p:graphicFrame>
        <p:nvGraphicFramePr>
          <p:cNvPr id="287" name="Google Shape;287;p38"/>
          <p:cNvGraphicFramePr/>
          <p:nvPr/>
        </p:nvGraphicFramePr>
        <p:xfrm>
          <a:off x="404750" y="1180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{8CA2ECB1-0303-40FA-ACCF-E4914C4C7CF5}</a:tableStyleId>
              </a:tblPr>
              <a:tblGrid>
                <a:gridCol w="1104700"/>
                <a:gridCol w="1095425"/>
                <a:gridCol w="1095425"/>
                <a:gridCol w="1095425"/>
                <a:gridCol w="1095425"/>
              </a:tblGrid>
              <a:tr h="523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 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Atlas Scientific pH Probe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Gravity Analog pH Sensor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SEN0161 Analog pH Meter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</a:rPr>
                        <a:t>Vernier pH Sensor</a:t>
                      </a:r>
                      <a:endParaRPr sz="1200">
                        <a:solidFill>
                          <a:schemeClr val="lt1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B7B7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Accuracy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±0.002 pH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±0.1 pH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±0.1 pH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±0.1 pH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Response Time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&lt; 1 second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&lt; 30 seconds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&lt; 30 seconds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&lt; 1 second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Maintenance Requirements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Weekly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Bi-Weekly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Monthly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Quarterly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Durability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18 months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12-18 months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12-24 months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24-36 months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Price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50$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30$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40$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AA84F"/>
                          </a:solidFill>
                        </a:rPr>
                        <a:t>80$</a:t>
                      </a:r>
                      <a:endParaRPr sz="1200">
                        <a:solidFill>
                          <a:srgbClr val="6AA84F"/>
                        </a:solidFill>
                      </a:endParaRPr>
                    </a:p>
                  </a:txBody>
                  <a:tcPr marT="0" marB="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88" name="Google Shape;288;p38"/>
          <p:cNvSpPr/>
          <p:nvPr/>
        </p:nvSpPr>
        <p:spPr>
          <a:xfrm flipH="1" rot="-10799543">
            <a:off x="-5" y="146"/>
            <a:ext cx="2258100" cy="1069800"/>
          </a:xfrm>
          <a:prstGeom prst="rtTriangle">
            <a:avLst/>
          </a:prstGeom>
          <a:solidFill>
            <a:srgbClr val="93C47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38"/>
          <p:cNvSpPr/>
          <p:nvPr/>
        </p:nvSpPr>
        <p:spPr>
          <a:xfrm flipH="1" rot="452">
            <a:off x="6863695" y="4073533"/>
            <a:ext cx="2280300" cy="1069800"/>
          </a:xfrm>
          <a:prstGeom prst="rtTriangle">
            <a:avLst/>
          </a:prstGeom>
          <a:solidFill>
            <a:srgbClr val="93C47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0" name="Google Shape;290;p38"/>
          <p:cNvPicPr preferRelativeResize="0"/>
          <p:nvPr/>
        </p:nvPicPr>
        <p:blipFill rotWithShape="1">
          <a:blip r:embed="rId3">
            <a:alphaModFix/>
          </a:blip>
          <a:srcRect b="54752" l="47469" r="32799" t="7211"/>
          <a:stretch/>
        </p:blipFill>
        <p:spPr>
          <a:xfrm>
            <a:off x="8218400" y="4222225"/>
            <a:ext cx="885300" cy="921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1" name="Google Shape;291;p38"/>
          <p:cNvSpPr txBox="1"/>
          <p:nvPr/>
        </p:nvSpPr>
        <p:spPr>
          <a:xfrm>
            <a:off x="6053550" y="1206675"/>
            <a:ext cx="2936400" cy="23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Reasons for Selection:</a:t>
            </a:r>
            <a:endParaRPr sz="16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- 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Balanced price with performance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- Lasts long without need of 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maintenance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in comparison to most other sensors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Color Sensor Selection</a:t>
            </a:r>
            <a:endParaRPr>
              <a:solidFill>
                <a:srgbClr val="93C47D"/>
              </a:solidFill>
            </a:endParaRPr>
          </a:p>
        </p:txBody>
      </p:sp>
      <p:graphicFrame>
        <p:nvGraphicFramePr>
          <p:cNvPr id="297" name="Google Shape;297;p39"/>
          <p:cNvGraphicFramePr/>
          <p:nvPr/>
        </p:nvGraphicFramePr>
        <p:xfrm>
          <a:off x="1600200" y="1713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{20BA9E6A-4AC1-4887-BE0E-FBDEB71A91E7}</a:tableStyleId>
              </a:tblPr>
              <a:tblGrid>
                <a:gridCol w="990600"/>
                <a:gridCol w="990600"/>
                <a:gridCol w="990600"/>
                <a:gridCol w="990600"/>
                <a:gridCol w="990600"/>
                <a:gridCol w="99060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AMS TCS3472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APDS-9960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ISL29125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TCS34725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</a:rPr>
                        <a:t>TCS3200</a:t>
                      </a:r>
                      <a:endParaRPr sz="1100">
                        <a:solidFill>
                          <a:srgbClr val="FFFFFF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B7B7B7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Color Range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16.7M colors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16-bit RGB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16-bit RGB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16.7M colors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RGB + Clear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Resolution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16-bit per channel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8-bit per channel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12-bit per channel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16-bit per channel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8-bit per channel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Operating Voltage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2.7V - 3.3V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2.4V - 3.6V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2.3V - 3.6V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2.7V - 3.6V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2.7V - 5.5V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Supply Current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0.325 mA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0.790 mA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0.500 mA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0.235 mA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2.0 mA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Size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2.0 x 2.4 x 1.0 mm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3.94 x 2.36 x 1.35 mm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2.1 x 2.0 x 0.7 mm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2.4 x 2.4 x 0.7 mm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4.0 x 4.0 x 1.0 mm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298" name="Google Shape;298;p39"/>
          <p:cNvSpPr/>
          <p:nvPr/>
        </p:nvSpPr>
        <p:spPr>
          <a:xfrm flipH="1" rot="-10799543">
            <a:off x="-5" y="146"/>
            <a:ext cx="2258100" cy="1069800"/>
          </a:xfrm>
          <a:prstGeom prst="rtTriangle">
            <a:avLst/>
          </a:prstGeom>
          <a:solidFill>
            <a:srgbClr val="93C47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9" name="Google Shape;299;p39"/>
          <p:cNvSpPr/>
          <p:nvPr/>
        </p:nvSpPr>
        <p:spPr>
          <a:xfrm flipH="1" rot="452">
            <a:off x="6863695" y="4073533"/>
            <a:ext cx="2280300" cy="1069800"/>
          </a:xfrm>
          <a:prstGeom prst="rtTriangle">
            <a:avLst/>
          </a:prstGeom>
          <a:solidFill>
            <a:srgbClr val="93C47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0" name="Google Shape;3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4250" y="4153750"/>
            <a:ext cx="989700" cy="989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Lighting System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6" name="Google Shape;306;p40"/>
          <p:cNvSpPr/>
          <p:nvPr/>
        </p:nvSpPr>
        <p:spPr>
          <a:xfrm flipH="1" rot="-10799543">
            <a:off x="-5" y="146"/>
            <a:ext cx="22581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7" name="Google Shape;307;p40"/>
          <p:cNvSpPr/>
          <p:nvPr/>
        </p:nvSpPr>
        <p:spPr>
          <a:xfrm flipH="1" rot="452">
            <a:off x="6863695" y="4073533"/>
            <a:ext cx="22803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8" name="Google Shape;30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4250" y="4153750"/>
            <a:ext cx="989700" cy="989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9" name="Google Shape;309;p40"/>
          <p:cNvSpPr txBox="1"/>
          <p:nvPr/>
        </p:nvSpPr>
        <p:spPr>
          <a:xfrm>
            <a:off x="568700" y="1482850"/>
            <a:ext cx="38100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System Components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❖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LED Grid Matrix Display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❖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TCS34725 Color Sensor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❖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Microcontroller Interface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0" name="Google Shape;310;p40"/>
          <p:cNvSpPr txBox="1"/>
          <p:nvPr/>
        </p:nvSpPr>
        <p:spPr>
          <a:xfrm>
            <a:off x="501300" y="2975025"/>
            <a:ext cx="38100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Lato"/>
                <a:ea typeface="Lato"/>
                <a:cs typeface="Lato"/>
                <a:sym typeface="Lato"/>
              </a:rPr>
              <a:t>Key Features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❖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16.7M Color Detection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❖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Real-time Color Sampling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❖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Adaptive Brightness Control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❖"/>
            </a:pPr>
            <a:r>
              <a:rPr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Dynamic Light Patterns</a:t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1" name="Google Shape;31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1938" y="1773225"/>
            <a:ext cx="2751000" cy="2751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12" name="Google Shape;312;p40"/>
          <p:cNvPicPr preferRelativeResize="0"/>
          <p:nvPr/>
        </p:nvPicPr>
        <p:blipFill rotWithShape="1">
          <a:blip r:embed="rId5">
            <a:alphaModFix/>
          </a:blip>
          <a:srcRect b="13224" l="12880" r="11795" t="13224"/>
          <a:stretch/>
        </p:blipFill>
        <p:spPr>
          <a:xfrm>
            <a:off x="7577775" y="1482850"/>
            <a:ext cx="1348726" cy="1316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Cloud Deployment Selection</a:t>
            </a:r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318" name="Google Shape;318;p41"/>
          <p:cNvGraphicFramePr/>
          <p:nvPr/>
        </p:nvGraphicFramePr>
        <p:xfrm>
          <a:off x="1062688" y="1496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{20BA9E6A-4AC1-4887-BE0E-FBDEB71A91E7}</a:tableStyleId>
              </a:tblPr>
              <a:tblGrid>
                <a:gridCol w="1020825"/>
                <a:gridCol w="1765800"/>
                <a:gridCol w="1160450"/>
                <a:gridCol w="1058175"/>
                <a:gridCol w="1261550"/>
              </a:tblGrid>
              <a:tr h="809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Amazon Web Services (AWS)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Microsoft Azure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Digital Ocean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Google Cloud Platform (GCP)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Pricing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Expensive (Pricing depends on usage, pay as you go mode, this project estimate $10-$20 per month)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Moderate ($9 per month)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Cheap ($5 per month)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Moderate ($12 per month)</a:t>
                      </a:r>
                      <a:endParaRPr sz="1200"/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Support</a:t>
                      </a:r>
                      <a:endParaRPr b="1"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Layers (24/7 support, Dedicated technician)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Layers (24/7 support, dedicated support team)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Layers (24/7 support, 1 hour response for teams)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Layers (24/7 </a:t>
                      </a:r>
                      <a:r>
                        <a:rPr lang="en" sz="1200"/>
                        <a:t>support, technician, rapid response)</a:t>
                      </a:r>
                      <a:endParaRPr sz="12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319" name="Google Shape;319;p41"/>
          <p:cNvSpPr/>
          <p:nvPr/>
        </p:nvSpPr>
        <p:spPr>
          <a:xfrm flipH="1" rot="-10799543">
            <a:off x="-5" y="146"/>
            <a:ext cx="22581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p41"/>
          <p:cNvSpPr/>
          <p:nvPr/>
        </p:nvSpPr>
        <p:spPr>
          <a:xfrm flipH="1" rot="452">
            <a:off x="6863695" y="4073533"/>
            <a:ext cx="22803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1" name="Google Shape;32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475" y="4073275"/>
            <a:ext cx="1070100" cy="1070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277000" y="217875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Work Distribution</a:t>
            </a:r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94" name="Google Shape;94;p15"/>
          <p:cNvGraphicFramePr/>
          <p:nvPr/>
        </p:nvGraphicFramePr>
        <p:xfrm>
          <a:off x="311700" y="1085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{20BA9E6A-4AC1-4887-BE0E-FBDEB71A91E7}</a:tableStyleId>
              </a:tblPr>
              <a:tblGrid>
                <a:gridCol w="2052400"/>
                <a:gridCol w="2052400"/>
              </a:tblGrid>
              <a:tr h="217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</a:rPr>
                        <a:t>Creol</a:t>
                      </a:r>
                      <a:endParaRPr b="1"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</a:rPr>
                        <a:t>Tasks</a:t>
                      </a:r>
                      <a:endParaRPr b="1"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999999"/>
                    </a:solidFill>
                  </a:tcPr>
                </a:tc>
              </a:tr>
              <a:tr h="217500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Justin Press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Integration of LED lights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2175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Color Sensor Selection and Integration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2175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Sync Color Sensor Readings With Instructions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217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</a:rPr>
                        <a:t>Electrical Engineering</a:t>
                      </a:r>
                      <a:endParaRPr b="1"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</a:rPr>
                        <a:t>Tasks</a:t>
                      </a:r>
                      <a:endParaRPr b="1"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999999"/>
                    </a:solidFill>
                  </a:tcPr>
                </a:tc>
              </a:tr>
              <a:tr h="217500">
                <a:tc row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Justin Boyd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PCB Design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2175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Water Pump Selection and Integration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2175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Voltage Regulation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2175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Water Level Sensor Selection and Integration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graphicFrame>
        <p:nvGraphicFramePr>
          <p:cNvPr id="95" name="Google Shape;95;p15"/>
          <p:cNvGraphicFramePr/>
          <p:nvPr/>
        </p:nvGraphicFramePr>
        <p:xfrm>
          <a:off x="4622500" y="1085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{20BA9E6A-4AC1-4887-BE0E-FBDEB71A91E7}</a:tableStyleId>
              </a:tblPr>
              <a:tblGrid>
                <a:gridCol w="2052400"/>
                <a:gridCol w="2052400"/>
              </a:tblGrid>
              <a:tr h="343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</a:rPr>
                        <a:t>Computer Engineering</a:t>
                      </a:r>
                      <a:endParaRPr b="1"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</a:rPr>
                        <a:t>Tasks</a:t>
                      </a:r>
                      <a:endParaRPr b="1"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999999"/>
                    </a:solidFill>
                  </a:tcPr>
                </a:tc>
              </a:tr>
              <a:tr h="504225">
                <a:tc row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Logan Voiselle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MCU Selection and Integration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68822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Temperature/Humidity Sensor Selection and Integration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68822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pH Sensor Selection, Calibration and Integration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34360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Communication to Web App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343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</a:rPr>
                        <a:t>Computer Engineering</a:t>
                      </a:r>
                      <a:endParaRPr b="1"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</a:rPr>
                        <a:t>Tasks</a:t>
                      </a:r>
                      <a:endParaRPr b="1"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999999"/>
                    </a:solidFill>
                  </a:tcPr>
                </a:tc>
              </a:tr>
              <a:tr h="50422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Casey O’Donahoe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Website Design and Management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504225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lt1"/>
                          </a:solidFill>
                        </a:rPr>
                        <a:t>Software Design and Management</a:t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96" name="Google Shape;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4250" y="4153750"/>
            <a:ext cx="989700" cy="989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Back-end Framework</a:t>
            </a:r>
            <a:r>
              <a:rPr lang="en">
                <a:solidFill>
                  <a:schemeClr val="lt1"/>
                </a:solidFill>
              </a:rPr>
              <a:t> Selection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7" name="Google Shape;327;p42"/>
          <p:cNvSpPr/>
          <p:nvPr/>
        </p:nvSpPr>
        <p:spPr>
          <a:xfrm flipH="1" rot="-10799543">
            <a:off x="-5" y="146"/>
            <a:ext cx="22581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8" name="Google Shape;328;p42"/>
          <p:cNvSpPr/>
          <p:nvPr/>
        </p:nvSpPr>
        <p:spPr>
          <a:xfrm flipH="1" rot="452">
            <a:off x="6863695" y="4073533"/>
            <a:ext cx="22803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329" name="Google Shape;329;p42"/>
          <p:cNvGraphicFramePr/>
          <p:nvPr/>
        </p:nvGraphicFramePr>
        <p:xfrm>
          <a:off x="1586500" y="16183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{20BA9E6A-4AC1-4887-BE0E-FBDEB71A91E7}</a:tableStyleId>
              </a:tblPr>
              <a:tblGrid>
                <a:gridCol w="940300"/>
                <a:gridCol w="695750"/>
                <a:gridCol w="813025"/>
                <a:gridCol w="702600"/>
                <a:gridCol w="1003725"/>
                <a:gridCol w="792950"/>
                <a:gridCol w="732725"/>
              </a:tblGrid>
              <a:tr h="49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Python (Flask)</a:t>
                      </a:r>
                      <a:endParaRPr sz="10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JavaScript (Express)</a:t>
                      </a:r>
                      <a:endParaRPr sz="1000"/>
                    </a:p>
                  </a:txBody>
                  <a:tcPr marT="63500" marB="63500" marR="63500" marL="63500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.NET</a:t>
                      </a:r>
                      <a:endParaRPr sz="10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Java (Apache)</a:t>
                      </a:r>
                      <a:endParaRPr sz="10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Ruby</a:t>
                      </a:r>
                      <a:endParaRPr sz="10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PHP</a:t>
                      </a:r>
                      <a:endParaRPr sz="10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</a:tr>
              <a:tr h="49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Development Time</a:t>
                      </a:r>
                      <a:endParaRPr b="1"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1-3 Days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1- 3 Days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3 - 5 Days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3 - 5 Days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1-3 Days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2-4 Days</a:t>
                      </a:r>
                      <a:endParaRPr sz="1000"/>
                    </a:p>
                  </a:txBody>
                  <a:tcPr marT="63500" marB="63500" marR="63500" marL="63500"/>
                </a:tc>
              </a:tr>
              <a:tr h="3214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Security</a:t>
                      </a:r>
                      <a:endParaRPr b="1"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Lacks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Moderate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Great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Great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Moderate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Moderate</a:t>
                      </a:r>
                      <a:endParaRPr sz="1000"/>
                    </a:p>
                  </a:txBody>
                  <a:tcPr marT="63500" marB="63500" marR="63500" marL="63500"/>
                </a:tc>
              </a:tr>
              <a:tr h="49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Time to become proficient</a:t>
                      </a:r>
                      <a:endParaRPr b="1"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0 - 6 months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0 - 6 months</a:t>
                      </a:r>
                      <a:r>
                        <a:rPr lang="en" sz="1000"/>
                        <a:t> 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2 - 8 months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2 - 8 months</a:t>
                      </a:r>
                      <a:r>
                        <a:rPr lang="en" sz="1000"/>
                        <a:t> 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2 - 8 months</a:t>
                      </a:r>
                      <a:endParaRPr sz="10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4 - 10 months</a:t>
                      </a:r>
                      <a:endParaRPr sz="10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330" name="Google Shape;3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475" y="4073275"/>
            <a:ext cx="1070100" cy="1070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1" name="Google Shape;331;p42"/>
          <p:cNvSpPr txBox="1"/>
          <p:nvPr/>
        </p:nvSpPr>
        <p:spPr>
          <a:xfrm>
            <a:off x="1507925" y="4073275"/>
            <a:ext cx="38112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*Scaled for a web developer with 0-2 years of experience</a:t>
            </a:r>
            <a:endParaRPr sz="1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Back-end Framework Selection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7" name="Google Shape;337;p43"/>
          <p:cNvSpPr/>
          <p:nvPr/>
        </p:nvSpPr>
        <p:spPr>
          <a:xfrm flipH="1" rot="-10799543">
            <a:off x="-5" y="146"/>
            <a:ext cx="22581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8" name="Google Shape;338;p43"/>
          <p:cNvSpPr/>
          <p:nvPr/>
        </p:nvSpPr>
        <p:spPr>
          <a:xfrm flipH="1" rot="452">
            <a:off x="6863695" y="4073533"/>
            <a:ext cx="22803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9" name="Google Shape;33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475" y="4073275"/>
            <a:ext cx="1070100" cy="1070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0" name="Google Shape;34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5688" y="1017446"/>
            <a:ext cx="5392623" cy="3768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Software Design (Front-end + Database) Part 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46" name="Google Shape;34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3175" y="1448025"/>
            <a:ext cx="3677651" cy="224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3475" y="4073275"/>
            <a:ext cx="1070100" cy="1070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Software Design (Front-end + Database) Part 2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53" name="Google Shape;35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475" y="4073275"/>
            <a:ext cx="1070100" cy="1070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4" name="Google Shape;35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7050" y="1292325"/>
            <a:ext cx="2327226" cy="342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Software Design (Back-end 1/3)</a:t>
            </a:r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360" name="Google Shape;360;p46"/>
          <p:cNvGraphicFramePr/>
          <p:nvPr/>
        </p:nvGraphicFramePr>
        <p:xfrm>
          <a:off x="2555688" y="1694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{20BA9E6A-4AC1-4887-BE0E-FBDEB71A91E7}</a:tableStyleId>
              </a:tblPr>
              <a:tblGrid>
                <a:gridCol w="570125"/>
                <a:gridCol w="1181975"/>
                <a:gridCol w="1425325"/>
                <a:gridCol w="855200"/>
              </a:tblGrid>
              <a:tr h="171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UserID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Username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HashedPassword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PlantID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61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int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varchar(50)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varchar(250)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int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361" name="Google Shape;361;p46"/>
          <p:cNvSpPr txBox="1"/>
          <p:nvPr/>
        </p:nvSpPr>
        <p:spPr>
          <a:xfrm>
            <a:off x="3101850" y="1212550"/>
            <a:ext cx="29403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User Table</a:t>
            </a:r>
            <a:endParaRPr sz="18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62" name="Google Shape;362;p46"/>
          <p:cNvSpPr txBox="1"/>
          <p:nvPr/>
        </p:nvSpPr>
        <p:spPr>
          <a:xfrm>
            <a:off x="3101838" y="2563063"/>
            <a:ext cx="29403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Measurement</a:t>
            </a:r>
            <a:r>
              <a:rPr lang="en" sz="18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 Table</a:t>
            </a:r>
            <a:endParaRPr sz="18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graphicFrame>
        <p:nvGraphicFramePr>
          <p:cNvPr id="363" name="Google Shape;363;p46"/>
          <p:cNvGraphicFramePr/>
          <p:nvPr/>
        </p:nvGraphicFramePr>
        <p:xfrm>
          <a:off x="1975625" y="3065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{20BA9E6A-4AC1-4887-BE0E-FBDEB71A91E7}</a:tableStyleId>
              </a:tblPr>
              <a:tblGrid>
                <a:gridCol w="670075"/>
                <a:gridCol w="699575"/>
                <a:gridCol w="886800"/>
                <a:gridCol w="522250"/>
                <a:gridCol w="630600"/>
                <a:gridCol w="1074025"/>
                <a:gridCol w="709450"/>
              </a:tblGrid>
              <a:tr h="186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PlantID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Humidity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Temperature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pH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Light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WaterLevel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Color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60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int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float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float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float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float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boolean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float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364" name="Google Shape;364;p46"/>
          <p:cNvSpPr txBox="1"/>
          <p:nvPr/>
        </p:nvSpPr>
        <p:spPr>
          <a:xfrm>
            <a:off x="3101850" y="3779463"/>
            <a:ext cx="2940300" cy="3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Threshold</a:t>
            </a:r>
            <a:r>
              <a:rPr lang="en" sz="18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 Table</a:t>
            </a:r>
            <a:endParaRPr sz="18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graphicFrame>
        <p:nvGraphicFramePr>
          <p:cNvPr id="365" name="Google Shape;365;p46"/>
          <p:cNvGraphicFramePr/>
          <p:nvPr/>
        </p:nvGraphicFramePr>
        <p:xfrm>
          <a:off x="2681688" y="4215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{20BA9E6A-4AC1-4887-BE0E-FBDEB71A91E7}</a:tableStyleId>
              </a:tblPr>
              <a:tblGrid>
                <a:gridCol w="678350"/>
                <a:gridCol w="1406350"/>
                <a:gridCol w="1695925"/>
              </a:tblGrid>
              <a:tr h="156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PlantID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WaterPump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LightArray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156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int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boolean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</a:rPr>
                        <a:t>boolean</a:t>
                      </a:r>
                      <a:endParaRPr sz="10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366" name="Google Shape;366;p46"/>
          <p:cNvSpPr/>
          <p:nvPr/>
        </p:nvSpPr>
        <p:spPr>
          <a:xfrm>
            <a:off x="0" y="4073700"/>
            <a:ext cx="15786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7" name="Google Shape;367;p46"/>
          <p:cNvSpPr/>
          <p:nvPr/>
        </p:nvSpPr>
        <p:spPr>
          <a:xfrm rot="10800000">
            <a:off x="7184700" y="54"/>
            <a:ext cx="1959300" cy="14022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8" name="Google Shape;36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3475" y="4073275"/>
            <a:ext cx="1070100" cy="1070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Software Design (Back-end 2/2)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74" name="Google Shape;37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0235" y="1241298"/>
            <a:ext cx="5443525" cy="30759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7"/>
          <p:cNvSpPr/>
          <p:nvPr/>
        </p:nvSpPr>
        <p:spPr>
          <a:xfrm>
            <a:off x="0" y="3919250"/>
            <a:ext cx="2561700" cy="12243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6" name="Google Shape;37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3475" y="4073275"/>
            <a:ext cx="1070100" cy="1070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Software Design (Back-end 3/3)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82" name="Google Shape;38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2225" y="1377350"/>
            <a:ext cx="4299550" cy="27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8"/>
          <p:cNvSpPr/>
          <p:nvPr/>
        </p:nvSpPr>
        <p:spPr>
          <a:xfrm>
            <a:off x="0" y="3919250"/>
            <a:ext cx="2561700" cy="1224300"/>
          </a:xfrm>
          <a:prstGeom prst="rtTriangl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4" name="Google Shape;38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3475" y="4073275"/>
            <a:ext cx="1070100" cy="1070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Software Design (Database Creation)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0" name="Google Shape;390;p49"/>
          <p:cNvSpPr/>
          <p:nvPr/>
        </p:nvSpPr>
        <p:spPr>
          <a:xfrm>
            <a:off x="0" y="3919250"/>
            <a:ext cx="2561700" cy="12243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1" name="Google Shape;39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2850" y="1273250"/>
            <a:ext cx="6307000" cy="259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3475" y="4073275"/>
            <a:ext cx="1070100" cy="1070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Project Issues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98" name="Google Shape;398;p50"/>
          <p:cNvSpPr/>
          <p:nvPr/>
        </p:nvSpPr>
        <p:spPr>
          <a:xfrm>
            <a:off x="0" y="3919250"/>
            <a:ext cx="2561700" cy="12243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9" name="Google Shape;399;p50"/>
          <p:cNvSpPr txBox="1"/>
          <p:nvPr/>
        </p:nvSpPr>
        <p:spPr>
          <a:xfrm>
            <a:off x="1992225" y="1566575"/>
            <a:ext cx="5254500" cy="23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❖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Color Sensor Readings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❖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PH Readings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❖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Integration with UCF WiFi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❖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GPIO Pin Mapping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❖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Sensor’s Dying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❖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Voltage Regulators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❖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Arduino IDE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0" name="Google Shape;400;p50"/>
          <p:cNvPicPr preferRelativeResize="0"/>
          <p:nvPr/>
        </p:nvPicPr>
        <p:blipFill rotWithShape="1">
          <a:blip r:embed="rId3">
            <a:alphaModFix/>
          </a:blip>
          <a:srcRect b="54752" l="47469" r="32799" t="7211"/>
          <a:stretch/>
        </p:blipFill>
        <p:spPr>
          <a:xfrm>
            <a:off x="8218400" y="4222225"/>
            <a:ext cx="885300" cy="921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Budget ($1,000)</a:t>
            </a:r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406" name="Google Shape;406;p51"/>
          <p:cNvGraphicFramePr/>
          <p:nvPr/>
        </p:nvGraphicFramePr>
        <p:xfrm>
          <a:off x="1828800" y="1390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{20BA9E6A-4AC1-4887-BE0E-FBDEB71A91E7}</a:tableStyleId>
              </a:tblPr>
              <a:tblGrid>
                <a:gridCol w="3181350"/>
                <a:gridCol w="230505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Sub-system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99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Cost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63500" marB="63500" marR="63500" marL="63500">
                    <a:solidFill>
                      <a:srgbClr val="99999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Sensors, MCU and Motor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$101.97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Enclosure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$76.58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PCB Parts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$284.56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Lighting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$17.44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Software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$87.65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Miscellaneous</a:t>
                      </a:r>
                      <a:r>
                        <a:rPr lang="en" sz="1200"/>
                        <a:t> 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$91.70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Total</a:t>
                      </a:r>
                      <a:endParaRPr b="1"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$659.90</a:t>
                      </a:r>
                      <a:endParaRPr b="1" sz="1200"/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407" name="Google Shape;407;p51"/>
          <p:cNvSpPr/>
          <p:nvPr/>
        </p:nvSpPr>
        <p:spPr>
          <a:xfrm flipH="1" rot="-10799543">
            <a:off x="-5" y="146"/>
            <a:ext cx="22581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p51"/>
          <p:cNvSpPr/>
          <p:nvPr/>
        </p:nvSpPr>
        <p:spPr>
          <a:xfrm rot="10799543">
            <a:off x="6885895" y="146"/>
            <a:ext cx="22581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311700" y="213375"/>
            <a:ext cx="39999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Motivation 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258325" y="839475"/>
            <a:ext cx="3999900" cy="34164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Droid Sans"/>
              <a:buChar char="-"/>
            </a:pPr>
            <a:r>
              <a:rPr lang="en" sz="1600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Juggling busy schedules makes traditional gardening difficult for college students.</a:t>
            </a:r>
            <a:endParaRPr sz="1600">
              <a:solidFill>
                <a:srgbClr val="00000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Droid Sans"/>
              <a:buChar char="-"/>
            </a:pPr>
            <a:r>
              <a:rPr lang="en" sz="1600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Many want to grow organic food for health and sustainability benefits.</a:t>
            </a:r>
            <a:endParaRPr sz="1600">
              <a:solidFill>
                <a:srgbClr val="00000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Droid Sans"/>
              <a:buChar char="-"/>
            </a:pPr>
            <a:r>
              <a:rPr b="1" lang="en" sz="1600" u="sng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Up to 50%</a:t>
            </a:r>
            <a:r>
              <a:rPr lang="en" sz="1600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 of home-grown basil dies due to inadequate care.</a:t>
            </a:r>
            <a:endParaRPr sz="1600">
              <a:solidFill>
                <a:srgbClr val="00000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03" name="Google Shape;103;p16"/>
          <p:cNvSpPr txBox="1"/>
          <p:nvPr>
            <p:ph idx="2" type="body"/>
          </p:nvPr>
        </p:nvSpPr>
        <p:spPr>
          <a:xfrm>
            <a:off x="4779000" y="839475"/>
            <a:ext cx="3999900" cy="3416400"/>
          </a:xfrm>
          <a:prstGeom prst="rect">
            <a:avLst/>
          </a:prstGeom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roid Sans"/>
              <a:buChar char="-"/>
            </a:pPr>
            <a:r>
              <a:rPr lang="en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U.S. organic food sales hit </a:t>
            </a:r>
            <a:r>
              <a:rPr b="1" lang="en" u="sng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$50.1 billion</a:t>
            </a:r>
            <a:r>
              <a:rPr lang="en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 in 2019.</a:t>
            </a:r>
            <a:endParaRPr>
              <a:solidFill>
                <a:srgbClr val="00000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roid Sans"/>
              <a:buChar char="-"/>
            </a:pPr>
            <a:r>
              <a:rPr b="1" lang="en" u="sng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31% of college students</a:t>
            </a:r>
            <a:r>
              <a:rPr lang="en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 struggle with maintaining a healthy diet due to time constraints.</a:t>
            </a:r>
            <a:endParaRPr>
              <a:solidFill>
                <a:srgbClr val="00000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roid Sans"/>
              <a:buChar char="-"/>
            </a:pPr>
            <a:r>
              <a:rPr lang="en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Advances in photonics, engineering, and computer science have enabled smart greenhouses as a solution.</a:t>
            </a:r>
            <a:endParaRPr>
              <a:solidFill>
                <a:srgbClr val="00000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roid Sans"/>
              <a:buChar char="-"/>
            </a:pPr>
            <a:r>
              <a:rPr lang="en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The global smart greenhouse market is projected to reach </a:t>
            </a:r>
            <a:r>
              <a:rPr b="1" lang="en" u="sng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$2.1 billion by 2025</a:t>
            </a:r>
            <a:r>
              <a:rPr lang="en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.</a:t>
            </a:r>
            <a:endParaRPr>
              <a:solidFill>
                <a:srgbClr val="00000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Droid Sans"/>
              <a:buChar char="-"/>
            </a:pPr>
            <a:r>
              <a:rPr lang="en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rPr>
              <a:t>Our goal: develop an intelligent greenhouse system empowering busy individuals to grow organic herbs.</a:t>
            </a:r>
            <a:endParaRPr>
              <a:solidFill>
                <a:srgbClr val="000000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04" name="Google Shape;104;p16"/>
          <p:cNvSpPr txBox="1"/>
          <p:nvPr>
            <p:ph type="title"/>
          </p:nvPr>
        </p:nvSpPr>
        <p:spPr>
          <a:xfrm>
            <a:off x="4779000" y="248975"/>
            <a:ext cx="39999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Background</a:t>
            </a:r>
            <a:endParaRPr>
              <a:solidFill>
                <a:srgbClr val="93C47D"/>
              </a:solidFill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4250" y="4153750"/>
            <a:ext cx="989700" cy="989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type="title"/>
          </p:nvPr>
        </p:nvSpPr>
        <p:spPr>
          <a:xfrm>
            <a:off x="2572050" y="295525"/>
            <a:ext cx="39999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Goals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1" name="Google Shape;111;p17"/>
          <p:cNvSpPr txBox="1"/>
          <p:nvPr>
            <p:ph idx="1" type="body"/>
          </p:nvPr>
        </p:nvSpPr>
        <p:spPr>
          <a:xfrm>
            <a:off x="1226900" y="831725"/>
            <a:ext cx="5990100" cy="40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Basic Goals:</a:t>
            </a:r>
            <a:endParaRPr b="1" sz="14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2321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90"/>
              <a:buFont typeface="Droid Sans"/>
              <a:buChar char="●"/>
            </a:pPr>
            <a:r>
              <a:rPr b="1" lang="en" sz="14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Monitor and maintain optimal growing conditions</a:t>
            </a:r>
            <a:endParaRPr b="1" sz="14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2321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90"/>
              <a:buFont typeface="Droid Sans"/>
              <a:buChar char="●"/>
            </a:pPr>
            <a:r>
              <a:rPr b="1" lang="en" sz="14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Implement efficient hydroponic system</a:t>
            </a:r>
            <a:endParaRPr b="1" sz="14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2321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90"/>
              <a:buFont typeface="Droid Sans"/>
              <a:buChar char="●"/>
            </a:pPr>
            <a:r>
              <a:rPr b="1" lang="en" sz="14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Develop web app for data analysis and user interaction</a:t>
            </a:r>
            <a:endParaRPr b="1" sz="14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2321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90"/>
              <a:buFont typeface="Droid Sans"/>
              <a:buChar char="●"/>
            </a:pPr>
            <a:r>
              <a:rPr b="1" lang="en" sz="14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Design portable, safe home setup</a:t>
            </a:r>
            <a:endParaRPr b="1" sz="14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Advanced Goals:</a:t>
            </a:r>
            <a:endParaRPr b="1" sz="14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2321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90"/>
              <a:buFont typeface="Droid Sans"/>
              <a:buChar char="●"/>
            </a:pPr>
            <a:r>
              <a:rPr b="1" lang="en" sz="14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Integrate optimal LED lighting</a:t>
            </a:r>
            <a:endParaRPr b="1" sz="14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2321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90"/>
              <a:buFont typeface="Droid Sans"/>
              <a:buChar char="●"/>
            </a:pPr>
            <a:r>
              <a:rPr b="1" lang="en" sz="14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Add color sensor for deficiency detection</a:t>
            </a:r>
            <a:endParaRPr b="1" sz="14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Stretch Goals:</a:t>
            </a:r>
            <a:endParaRPr b="1" sz="14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2321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90"/>
              <a:buFont typeface="Droid Sans"/>
              <a:buChar char="●"/>
            </a:pPr>
            <a:r>
              <a:rPr b="1" lang="en" sz="14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Use ML for early plant health issue detection</a:t>
            </a:r>
            <a:endParaRPr b="1" sz="14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2321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90"/>
              <a:buFont typeface="Droid Sans"/>
              <a:buChar char="●"/>
            </a:pPr>
            <a:r>
              <a:rPr b="1" lang="en" sz="14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Create mobile app for remote system control</a:t>
            </a:r>
            <a:endParaRPr b="1" sz="14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2321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90"/>
              <a:buFont typeface="Droid Sans"/>
              <a:buChar char="●"/>
            </a:pPr>
            <a:r>
              <a:rPr b="1" lang="en" sz="14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Incorporate EMF generator for growth stimulation</a:t>
            </a:r>
            <a:endParaRPr b="1" sz="14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b="1" sz="13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4250" y="4153750"/>
            <a:ext cx="989700" cy="989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3" name="Google Shape;113;p17"/>
          <p:cNvSpPr/>
          <p:nvPr/>
        </p:nvSpPr>
        <p:spPr>
          <a:xfrm flipH="1" rot="-10799543">
            <a:off x="-5" y="146"/>
            <a:ext cx="22581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4" name="Google Shape;114;p17"/>
          <p:cNvSpPr/>
          <p:nvPr/>
        </p:nvSpPr>
        <p:spPr>
          <a:xfrm rot="10799543">
            <a:off x="6885895" y="146"/>
            <a:ext cx="22581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47D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2572050" y="337950"/>
            <a:ext cx="3999900" cy="626100"/>
          </a:xfrm>
          <a:prstGeom prst="rect">
            <a:avLst/>
          </a:prstGeom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Objectives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291400" y="1067850"/>
            <a:ext cx="3999900" cy="39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Basic Objectives: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Integrate sensors with the following accuracy: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roid Sans"/>
              <a:buChar char="-"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Temperature: ±2°C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roid Sans"/>
              <a:buChar char="-"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Humidity: ±5% RH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roid Sans"/>
              <a:buChar char="-"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Light intensity: ±5% of full-scale range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Design a hydroponics system with: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roid Sans"/>
              <a:buChar char="-"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½-gallon water reservoir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roid Sans"/>
              <a:buChar char="-"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Submersible pump (1-2 liters/min)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roid Sans"/>
              <a:buChar char="-"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Tubing for continuous nutrient circulation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Develop a web app with: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roid Sans"/>
              <a:buChar char="-"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Real-time sensor data display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roid Sans"/>
              <a:buChar char="-"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Digital Ocean hosting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Build a hardware enclosure: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roid Sans"/>
              <a:buChar char="-"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Max dimensions: 24 inches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3048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roid Sans"/>
              <a:buChar char="-"/>
            </a:pPr>
            <a:r>
              <a:rPr b="1" lang="en" sz="120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Durable, food-safe, water-resistant</a:t>
            </a:r>
            <a:endParaRPr b="1" sz="120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b="1" sz="1200"/>
          </a:p>
        </p:txBody>
      </p:sp>
      <p:sp>
        <p:nvSpPr>
          <p:cNvPr id="121" name="Google Shape;121;p18"/>
          <p:cNvSpPr txBox="1"/>
          <p:nvPr>
            <p:ph idx="1" type="body"/>
          </p:nvPr>
        </p:nvSpPr>
        <p:spPr>
          <a:xfrm>
            <a:off x="4852575" y="1074000"/>
            <a:ext cx="3360000" cy="39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Advanced Objectives:</a:t>
            </a:r>
            <a:endParaRPr b="1" sz="13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Add adjustable LED lighting:</a:t>
            </a:r>
            <a:endParaRPr b="1" sz="10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29781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90"/>
              <a:buFont typeface="Droid Sans"/>
              <a:buChar char="-"/>
            </a:pPr>
            <a:r>
              <a:rPr b="1" lang="en" sz="10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Blue/Purple spectrum (450-480 nm)</a:t>
            </a:r>
            <a:endParaRPr b="1" sz="10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29781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90"/>
              <a:buFont typeface="Droid Sans"/>
              <a:buChar char="-"/>
            </a:pPr>
            <a:r>
              <a:rPr b="1" lang="en" sz="10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User-controlled intensity and duration</a:t>
            </a:r>
            <a:endParaRPr b="1" sz="10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0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3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Stretch Objectives:</a:t>
            </a:r>
            <a:endParaRPr b="1" sz="11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Create a plant health detection system using:</a:t>
            </a:r>
            <a:endParaRPr b="1" sz="10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29781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90"/>
              <a:buFont typeface="Droid Sans"/>
              <a:buChar char="-"/>
            </a:pPr>
            <a:r>
              <a:rPr b="1" lang="en" sz="10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High-res camera and dataset of basil images</a:t>
            </a:r>
            <a:endParaRPr b="1" sz="10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29781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90"/>
              <a:buFont typeface="Droid Sans"/>
              <a:buChar char="-"/>
            </a:pPr>
            <a:r>
              <a:rPr b="1" lang="en" sz="10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Machine learning for stress detection</a:t>
            </a:r>
            <a:endParaRPr b="1" sz="10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Develop a mobile app with:</a:t>
            </a:r>
            <a:endParaRPr b="1" sz="10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297815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090"/>
              <a:buFont typeface="Droid Sans"/>
              <a:buChar char="-"/>
            </a:pPr>
            <a:r>
              <a:rPr b="1" lang="en" sz="10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Real-time data, remote control, secure login</a:t>
            </a:r>
            <a:endParaRPr b="1" sz="10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-297815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90"/>
              <a:buFont typeface="Droid Sans"/>
              <a:buChar char="-"/>
            </a:pPr>
            <a:r>
              <a:rPr b="1" lang="en" sz="1090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Integrate an EMF generator (0.1-30 Hz).</a:t>
            </a:r>
            <a:endParaRPr b="1" sz="1090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t/>
            </a:r>
            <a:endParaRPr b="1" sz="989">
              <a:solidFill>
                <a:schemeClr val="lt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4443450" y="964050"/>
            <a:ext cx="71100" cy="417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3" name="Google Shape;123;p18"/>
          <p:cNvSpPr/>
          <p:nvPr/>
        </p:nvSpPr>
        <p:spPr>
          <a:xfrm rot="5400000">
            <a:off x="6808050" y="97725"/>
            <a:ext cx="43500" cy="4630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4" name="Google Shape;124;p18"/>
          <p:cNvSpPr/>
          <p:nvPr/>
        </p:nvSpPr>
        <p:spPr>
          <a:xfrm flipH="1" rot="-10799543">
            <a:off x="-5" y="146"/>
            <a:ext cx="22581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5" name="Google Shape;125;p18"/>
          <p:cNvSpPr/>
          <p:nvPr/>
        </p:nvSpPr>
        <p:spPr>
          <a:xfrm rot="10799543">
            <a:off x="6885895" y="146"/>
            <a:ext cx="2258100" cy="1069800"/>
          </a:xfrm>
          <a:prstGeom prst="rtTriangl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lin ang="5400012" scaled="0"/>
          </a:gra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4250" y="4153750"/>
            <a:ext cx="989700" cy="989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type="title"/>
          </p:nvPr>
        </p:nvSpPr>
        <p:spPr>
          <a:xfrm>
            <a:off x="259675" y="148475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Engineering Specifications</a:t>
            </a:r>
            <a:endParaRPr>
              <a:solidFill>
                <a:srgbClr val="93C47D"/>
              </a:solidFill>
            </a:endParaRPr>
          </a:p>
        </p:txBody>
      </p:sp>
      <p:graphicFrame>
        <p:nvGraphicFramePr>
          <p:cNvPr id="132" name="Google Shape;132;p19"/>
          <p:cNvGraphicFramePr/>
          <p:nvPr/>
        </p:nvGraphicFramePr>
        <p:xfrm>
          <a:off x="65700" y="774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{20BA9E6A-4AC1-4887-BE0E-FBDEB71A91E7}</a:tableStyleId>
              </a:tblPr>
              <a:tblGrid>
                <a:gridCol w="2253150"/>
                <a:gridCol w="2253150"/>
              </a:tblGrid>
              <a:tr h="23507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System Dimensions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 hMerge="1"/>
              </a:tr>
              <a:tr h="23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Dimensions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&lt; L: 600 mm x W: 600 mm x D: 600 mm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23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Weight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&lt; 13 kg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23507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Hydroponics System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 hMerge="1"/>
              </a:tr>
              <a:tr h="23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Water Pump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≥ 1 Liter per minute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B6D7A8"/>
                    </a:solidFill>
                  </a:tcPr>
                </a:tc>
              </a:tr>
              <a:tr h="23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Reservoir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≥ 4 Liters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23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Water Level Sensor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± 25 mm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23507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Environmental Monitoring</a:t>
                      </a:r>
                      <a:endParaRPr sz="1100"/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 hMerge="1"/>
              </a:tr>
              <a:tr h="23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Temperature Sensor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±2 °C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Humidity Sensor</a:t>
                      </a:r>
                      <a:endParaRPr sz="1100"/>
                    </a:p>
                  </a:txBody>
                  <a:tcPr marT="63500" marB="63500" marR="63500" marL="63500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±5% RH</a:t>
                      </a:r>
                      <a:endParaRPr sz="1100"/>
                    </a:p>
                  </a:txBody>
                  <a:tcPr marT="63500" marB="63500" marR="63500" marL="63500"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3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Light Sensor 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0 to 100,000 lux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23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pH Sensor </a:t>
                      </a:r>
                      <a:endParaRPr sz="1100"/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±0.5 pH</a:t>
                      </a:r>
                      <a:endParaRPr sz="1100"/>
                    </a:p>
                  </a:txBody>
                  <a:tcPr marT="63500" marB="63500" marR="63500" marL="63500"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5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Color Sensor 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±5% Full-Scale Range</a:t>
                      </a:r>
                      <a:endParaRPr sz="1100"/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" name="Google Shape;133;p19"/>
          <p:cNvGraphicFramePr/>
          <p:nvPr/>
        </p:nvGraphicFramePr>
        <p:xfrm>
          <a:off x="4637700" y="775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{20BA9E6A-4AC1-4887-BE0E-FBDEB71A91E7}</a:tableStyleId>
              </a:tblPr>
              <a:tblGrid>
                <a:gridCol w="2253150"/>
                <a:gridCol w="2253150"/>
              </a:tblGrid>
              <a:tr h="31045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Growth Stimulation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 hMerge="1"/>
              </a:tr>
              <a:tr h="310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Artificial Sunlight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2,000 to 3,000 lumens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31045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Web Application Deployment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 hMerge="1"/>
              </a:tr>
              <a:tr h="310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Cloud Deployment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AWS Lightsail 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488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Database Deployment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MySQL instance using AWS Lightsail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31045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AI / ML Data Analysis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 hMerge="1"/>
              </a:tr>
              <a:tr h="310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Speed of response from API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&lt; 5000 ms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31045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Data Export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CCCCCC"/>
                    </a:solidFill>
                  </a:tcPr>
                </a:tc>
                <a:tc hMerge="1"/>
              </a:tr>
              <a:tr h="310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PCB to Database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&lt; 5000 ms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B6D7A8"/>
                    </a:solidFill>
                  </a:tcPr>
                </a:tc>
              </a:tr>
              <a:tr h="310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Web Application to PCB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&lt; 5000 ms</a:t>
                      </a:r>
                      <a:endParaRPr sz="11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 b="54752" l="47469" r="32799" t="7211"/>
          <a:stretch/>
        </p:blipFill>
        <p:spPr>
          <a:xfrm>
            <a:off x="8258700" y="4228975"/>
            <a:ext cx="885300" cy="921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311700" y="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Hardware Block Diagram</a:t>
            </a:r>
            <a:endParaRPr>
              <a:solidFill>
                <a:srgbClr val="93C47D"/>
              </a:solidFill>
            </a:endParaRPr>
          </a:p>
        </p:txBody>
      </p:sp>
      <p:pic>
        <p:nvPicPr>
          <p:cNvPr id="140" name="Google Shape;140;p20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2324" y="530700"/>
            <a:ext cx="4639349" cy="44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idx="1" type="subTitle"/>
          </p:nvPr>
        </p:nvSpPr>
        <p:spPr>
          <a:xfrm>
            <a:off x="0" y="776700"/>
            <a:ext cx="3324600" cy="314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369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85"/>
              <a:buChar char="●"/>
            </a:pPr>
            <a:r>
              <a:rPr lang="en" sz="2285"/>
              <a:t>Growth Acceleration System</a:t>
            </a:r>
            <a:endParaRPr sz="2285"/>
          </a:p>
          <a:p>
            <a:pPr indent="-37369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85"/>
              <a:buChar char="○"/>
            </a:pPr>
            <a:r>
              <a:rPr lang="en" sz="2285"/>
              <a:t>Artificial Sunlight LED</a:t>
            </a:r>
            <a:endParaRPr sz="2285"/>
          </a:p>
          <a:p>
            <a:pPr indent="-37369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85"/>
              <a:buChar char="○"/>
            </a:pPr>
            <a:r>
              <a:rPr lang="en" sz="2285"/>
              <a:t>Color Sensor</a:t>
            </a:r>
            <a:endParaRPr sz="2285"/>
          </a:p>
          <a:p>
            <a:pPr indent="-37369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85"/>
              <a:buChar char="●"/>
            </a:pPr>
            <a:r>
              <a:rPr lang="en" sz="2285"/>
              <a:t>Plant Chamber</a:t>
            </a:r>
            <a:endParaRPr sz="2285"/>
          </a:p>
          <a:p>
            <a:pPr indent="-37369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85"/>
              <a:buChar char="○"/>
            </a:pPr>
            <a:r>
              <a:rPr lang="en" sz="2285"/>
              <a:t>Water Pump</a:t>
            </a:r>
            <a:endParaRPr sz="2285"/>
          </a:p>
          <a:p>
            <a:pPr indent="-373697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85"/>
              <a:buChar char="○"/>
            </a:pPr>
            <a:r>
              <a:rPr lang="en" sz="2285"/>
              <a:t>Environmental Sensors</a:t>
            </a:r>
            <a:endParaRPr sz="2285"/>
          </a:p>
        </p:txBody>
      </p:sp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 b="8554" l="0" r="0" t="8554"/>
          <a:stretch/>
        </p:blipFill>
        <p:spPr>
          <a:xfrm>
            <a:off x="8256305" y="4219800"/>
            <a:ext cx="887700" cy="92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8" name="Google Shape;148;p21"/>
          <p:cNvSpPr txBox="1"/>
          <p:nvPr>
            <p:ph type="title"/>
          </p:nvPr>
        </p:nvSpPr>
        <p:spPr>
          <a:xfrm>
            <a:off x="-105350" y="-182800"/>
            <a:ext cx="4045200" cy="7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Hardware Design</a:t>
            </a:r>
            <a:endParaRPr sz="3600"/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8150" y="1180538"/>
            <a:ext cx="2530726" cy="366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2425" y="176213"/>
            <a:ext cx="2530726" cy="3667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